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6" r:id="rId12"/>
    <p:sldId id="275" r:id="rId13"/>
    <p:sldId id="271" r:id="rId14"/>
    <p:sldId id="264" r:id="rId15"/>
    <p:sldId id="265" r:id="rId16"/>
    <p:sldId id="266" r:id="rId17"/>
    <p:sldId id="267" r:id="rId18"/>
    <p:sldId id="268" r:id="rId19"/>
    <p:sldId id="263" r:id="rId20"/>
    <p:sldId id="269" r:id="rId21"/>
    <p:sldId id="270" r:id="rId2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4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6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6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3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6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7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2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5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3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37A2-C107-458C-88A9-D2BF5757941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35FA-01BE-47CC-A77C-D9298D1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irmaslovo@gmail.com" TargetMode="External"/><Relationship Id="rId4" Type="http://schemas.openxmlformats.org/officeDocument/2006/relationships/hyperlink" Target="http://firmaslovo.ru/ru/glavnay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81" y="434794"/>
            <a:ext cx="10058400" cy="337618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9068" y="4111992"/>
            <a:ext cx="10673861" cy="1655762"/>
          </a:xfrm>
        </p:spPr>
        <p:txBody>
          <a:bodyPr>
            <a:noAutofit/>
          </a:bodyPr>
          <a:lstStyle/>
          <a:p>
            <a:r>
              <a:rPr lang="ru-RU" sz="4500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Юридическая защита капиталов в иностранных </a:t>
            </a:r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юрисдикциях</a:t>
            </a:r>
            <a:r>
              <a:rPr lang="en-US" sz="45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ru-RU" sz="45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Опыт сотрудников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2389475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Практически каждый из наших сотрудников обладает более чем двадцатилетним стажем юридической практики. В случае необходимости представительства в иностранных судах мы привлекаем опытных специалистов, обладающих сопоставимым опытом юридической работы. Юридическая фирма «СЛОВО» сотрудничает с ведущими юридическими компаниями и информационными ресурсами.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Мы хорошо знакомы с нюансами обращения в иностранный суд по возникшему в России неисполненному обязательству. Например, иностранные суды часто отказываются выносить судебное решение, рекомендуя обращаться в российский суд. Нередко, причина таковых отказов заключается в недоработке адвокатов, выразившейся в непредставлении суду убедительных доказательств подсудности </a:t>
            </a:r>
            <a:r>
              <a:rPr lang="ru-RU" b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спора именно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иностранному суду. Умение выстроить эффективный «юридический» мост между российской и иностранными юрисдикциями – одно из многих наших преимуществ.</a:t>
            </a:r>
          </a:p>
        </p:txBody>
      </p:sp>
    </p:spTree>
    <p:extLst>
      <p:ext uri="{BB962C8B-B14F-4D97-AF65-F5344CB8AC3E}">
        <p14:creationId xmlns:p14="http://schemas.microsoft.com/office/powerpoint/2010/main" val="568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Честность, скорость работы (1/2)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2389475"/>
            <a:ext cx="47669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Мы честны во взаимоотношениях с нашими клиентами.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Как правило, существенная часть нашего вознаграждения, закрепляемого в адвокатском соглашении, составляет «гонорар успеха». Клиент платит указанные денежные средства исключительно в случае положительного решения его вопроса. Наши юридические процессы стремительны как водопад и не забюрократизированы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0" y="2554491"/>
            <a:ext cx="6153110" cy="32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Честность, скорость работы (2/2)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2389475"/>
            <a:ext cx="1051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Указанные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факты позволяют нам достигать результатов в 1,5 – 2 раза быстрее, чем в традиционных случаях.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 тоже время мы не обещаем клиенту мгновенного решения его проблем. Как правило, процесс с момента первичного обращения клиента к нам до вынесения иностранным судом решения о взыскании денежных средств занимает не менее одного года. При этом экономически обоснованными являются иностранные судебные процессы с размером требований начиная от 500 000 долларов США.</a:t>
            </a:r>
          </a:p>
        </p:txBody>
      </p:sp>
    </p:spTree>
    <p:extLst>
      <p:ext uri="{BB962C8B-B14F-4D97-AF65-F5344CB8AC3E}">
        <p14:creationId xmlns:p14="http://schemas.microsoft.com/office/powerpoint/2010/main" val="34448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20494"/>
            <a:ext cx="10058400" cy="337618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9068" y="4111992"/>
            <a:ext cx="10673861" cy="1655762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Примеры реализованных проектов специалистами </a:t>
            </a:r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Юридической </a:t>
            </a:r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фирмы </a:t>
            </a:r>
            <a:b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«СЛОВО»</a:t>
            </a:r>
            <a:endParaRPr lang="ru-RU" sz="45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Пример 1. США, Нью-Йорк, Август 2017 (1/2)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2463967"/>
            <a:ext cx="93499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Юридическое сопровождение процедуры взыскания денежных средств с должника в США.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 период с 2016 по 2017 годы организовано и осуществлено взыскание крупной суммы денежных средств в Верховном суде штата Нью-Йорк.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 качестве ответчика в судебном процессе выступил проживающий в США российский гражданин – бывший руководитель крупной российской компании.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Особенностью данного судебного процесса было то, что основанием для его возникновения послужили неисполненные на территории России договорные обязательства. Общий срок составил около полутора лет.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86" y="3333314"/>
            <a:ext cx="1483384" cy="14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Пример 1. США, Нью-Йорк, Август 2017 (2/2)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2228346"/>
            <a:ext cx="93499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Правовое регулирование указанного обязательства осуществлялось российским законодательством. То есть клиент, обладая возможностью взыскать денежные средства в российском суде, предпочел использовать для защиты своих интересов систему американского правосудия.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Исполнить принятое в пользу Истца решение российского суда, в случае формального отсутствия у Ответчика денежных средств фактически невозможно.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Наоборот, отказ должника в США добровольно исполнять судебное решение может повлечь самые серьезные ограничения его прав (отказ в предоставлении гражданства США, запрет на нахождение на территории страны, невозможность получения кредита, сложности в аренде недвижимости, а также иные делающие затруднительным проживание в США негативные последствия).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86" y="3333314"/>
            <a:ext cx="1483384" cy="14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Пример 2. Австрия, Вена, 2008-2009 </a:t>
            </a:r>
            <a:r>
              <a:rPr lang="ru-RU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гг</a:t>
            </a: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(1/2)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2228346"/>
            <a:ext cx="93499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Представление интересов кредитора в процедуре банкротства австрийской компании «Марта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Унтернеменсбератунгс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ГмбХ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» с суммой требований более 11 млн. долларов США.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Международный инвестиционный фонд «ДЕНЭМ ХОЛЛ» (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Denholm Hall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) выдал бридж-кредит Холдингу «Марта» (розничный торговый оператор) в размере более 11 млн. долларов США. Цель кредита – рефинансирование кредитной задолженности перед продажей розничного торгового бизнеса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Rewe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Group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(один из лидеров продовольственной розницы в странах Евросоюза).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Поручителем по указанному кредиту выступила австрийская компания "Марта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Унтернеменсбератунгс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ГмбХ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" (совладелец 18 магазинов розничной торговли в России).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40246" r="13156" b="10030"/>
          <a:stretch/>
        </p:blipFill>
        <p:spPr>
          <a:xfrm>
            <a:off x="10242261" y="3593486"/>
            <a:ext cx="1773728" cy="7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Пример 2. Австрия, Вена, 2008-2009 </a:t>
            </a:r>
            <a:r>
              <a:rPr lang="ru-RU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гг</a:t>
            </a: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(2/2)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2228346"/>
            <a:ext cx="93499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 ходе процедуры банкротства к компании «Марта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Унтернеменсбератунгс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ГмбХ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» в Австрии (Вена), как к поручителю, в соответствие с требованиями австрийского законодательства было подано требование о включении в реестр кредиторов.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После завершения процедуры банкротства австрийской компании кредитор (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Denholm Hall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)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возвращено 25 % от суммы ранее выданного бридж-кредита</a:t>
            </a:r>
            <a:r>
              <a:rPr lang="ru-RU" b="1" i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Срок с момента подачи требования до получения денежных средств не превысил 1 год.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Для сравнения: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   В России, по результатам рассмотрения требования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Denholm Hall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о включении в реестр кредиторов к ЗАО «Марта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Финанс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» по указанному займу, поручителем которого и выступала австрийская компания, было возвращено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ЛИШЬ 0,004% ОТ СУММЫ РАНЕЕ ВЫДАННОГО БРИДЖ-КРЕДИТА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40246" r="13156" b="10030"/>
          <a:stretch/>
        </p:blipFill>
        <p:spPr>
          <a:xfrm>
            <a:off x="10242261" y="3593486"/>
            <a:ext cx="1773728" cy="7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5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Пример 3. Сопровождение сделки </a:t>
            </a:r>
            <a:r>
              <a:rPr lang="en-US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Pre</a:t>
            </a: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-</a:t>
            </a:r>
            <a:r>
              <a:rPr lang="en-US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IPO</a:t>
            </a: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, английское право, апрель 2007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2606716"/>
            <a:ext cx="93499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Юридическое сопровождение сделки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Pre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-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IPO 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по покупке 2 % акций ОАО «Группа компаний «ВИКТОРИЯ» (крупный торговый розничный оператор) в интересах Покупателя – Инвестиционной компании ООО «ИК «ИСТ КОММЕРЦ».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   Размер сделки - 6 млн. долларов США.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Структурирование и согласование с Продавцом сделки в английском праве с подсудностью Лондонского международного третейского суда (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LCIA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). Подготовка и согласование документов к сделке: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Trebuchet MS" panose="020B0603020202020204" pitchFamily="34" charset="0"/>
              <a:buChar char="—"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Договор купли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-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продажи акций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(Share Purchase Agreement);</a:t>
            </a:r>
            <a:endParaRPr lang="ru-RU" sz="1600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Trebuchet MS" panose="020B0603020202020204" pitchFamily="34" charset="0"/>
              <a:buChar char="—"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Договор пут-опциона акций – реализация права обратного выкупа (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Put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Option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Agreement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);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Trebuchet MS" panose="020B0603020202020204" pitchFamily="34" charset="0"/>
              <a:buChar char="—"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Договор залога акций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(AGREEMENT FOR PLEDGE OF SHARES);</a:t>
            </a:r>
            <a:endParaRPr lang="ru-RU" sz="1600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Trebuchet MS" panose="020B0603020202020204" pitchFamily="34" charset="0"/>
              <a:buChar char="—"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Подготовка и согласование корпоративных одобрений к данной сделке, иных юридических документов, необходимых для ее реализации.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t="30935" r="14845" b="34991"/>
          <a:stretch/>
        </p:blipFill>
        <p:spPr>
          <a:xfrm>
            <a:off x="10380371" y="3171601"/>
            <a:ext cx="1672063" cy="529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370" y="4540390"/>
            <a:ext cx="1604773" cy="5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15824"/>
            <a:ext cx="10515600" cy="1325563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  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8200" y="1675341"/>
            <a:ext cx="10515600" cy="975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Услуги </a:t>
            </a: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Юридической </a:t>
            </a: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фирмы «СЛОВО»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8199" y="2532996"/>
            <a:ext cx="52277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Специалисты Юридической фирмы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«СЛОВО»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готовы представить интересы кредитора в процедуре банкротства в иностранных государствах.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Специалисты Юридической фирмы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«СЛОВО»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обладают успешным опытом выступления в качестве организаторов и (или) судебных экспертов в судебных процессах в США и странах Европейского союза.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89" y="2650735"/>
            <a:ext cx="5045011" cy="28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1405"/>
            <a:ext cx="10515600" cy="38484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СОДЕРЖАНИЕ:</a:t>
            </a: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Проблема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взыскания долга, если должник за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рубежом</a:t>
            </a:r>
            <a:endParaRPr lang="en-US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Возможности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взыскания долга, если должник за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рубежом</a:t>
            </a:r>
            <a:endParaRPr lang="en-US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Уголовное судопроизводство на территории США и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ЕС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Наши конкурентные преимущества</a:t>
            </a:r>
            <a:endParaRPr lang="en-US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Примеры реализованных проектов специалистами юридической фирмы «СЛОВО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»</a:t>
            </a:r>
            <a:endParaRPr lang="en-US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О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юридической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фирме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«СЛОВО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»</a:t>
            </a:r>
            <a:endParaRPr lang="en-US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О </a:t>
            </a: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Юридической </a:t>
            </a: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фирме «СЛОВО»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60631" y="2225729"/>
            <a:ext cx="75931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Руководитель: Скороходов Евгений Валерьевич</a:t>
            </a:r>
          </a:p>
          <a:p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lvl="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Организация взыскания денежных средств в иностранных юрисдикциях</a:t>
            </a:r>
          </a:p>
          <a:p>
            <a:pPr marL="285750" lvl="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Сопровождение процедур банкротства в России и за рубежом</a:t>
            </a:r>
          </a:p>
          <a:p>
            <a:pPr marL="285750" lvl="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Международное право, организация юридическое сопровождение сделок в иностранном праве</a:t>
            </a:r>
          </a:p>
          <a:p>
            <a:pPr marL="285750" lvl="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Сопровождение сделок по слиянию и поглощению (M&amp;A) в российском и иностранном праве.</a:t>
            </a:r>
          </a:p>
          <a:p>
            <a:pPr marL="285750" lvl="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Судебная, арбитражная практика, исполнительное производство, уголовное судопроизводство в России и за рубежом </a:t>
            </a:r>
          </a:p>
          <a:p>
            <a:pPr marL="285750" lvl="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Защита интересов клиентов в Европейском суде по правам человека в Страсбурге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330465"/>
            <a:ext cx="2605825" cy="39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5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20494"/>
            <a:ext cx="10058400" cy="337618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9068" y="4111991"/>
            <a:ext cx="10673861" cy="2336105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Web-site: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hlinkClick r:id="rId4"/>
              </a:rPr>
              <a:t>http://firmaslovo.ru/ru/glavnaya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ru-RU" sz="30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Моб. тел.: + 7-909-942-85-19</a:t>
            </a:r>
            <a:endParaRPr lang="en-US" sz="3000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30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E-</a:t>
            </a:r>
            <a:r>
              <a:rPr lang="ru-RU" sz="30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mail</a:t>
            </a:r>
            <a:r>
              <a:rPr lang="ru-RU" sz="30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: </a:t>
            </a:r>
            <a:r>
              <a:rPr lang="ru-RU" sz="3000" u="sng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  <a:hlinkClick r:id="rId5"/>
              </a:rPr>
              <a:t>firmaslovo@gmail.com</a:t>
            </a:r>
            <a:endParaRPr lang="en-US" sz="3000" u="sng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30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Skype</a:t>
            </a:r>
            <a:r>
              <a:rPr lang="ru-RU" sz="30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: </a:t>
            </a:r>
            <a:r>
              <a:rPr lang="ru-RU" sz="30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skoevgeny</a:t>
            </a:r>
            <a:endParaRPr lang="ru-RU" sz="30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Проблема взыскания долга, если должник за рубежом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2483309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Обращение Кредитора в российские суды с целью взыскания денежных средств с должника, выехавшего на постоянное или временное проживание в другое государство может быть малоэффективным, либо вовсе безрезультатным. К сожалению, наличие неисполненного в России судебного решения, равно как и исполнительное производство, пугает не всех покинувших страну должников.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 подобной ситуации единственным мотивирующим фактором для должника исполнить обязательство может оказаться вступившее судебное решение на территории государства, выбранного в качестве нового места проживания должника.</a:t>
            </a:r>
          </a:p>
        </p:txBody>
      </p:sp>
    </p:spTree>
    <p:extLst>
      <p:ext uri="{BB962C8B-B14F-4D97-AF65-F5344CB8AC3E}">
        <p14:creationId xmlns:p14="http://schemas.microsoft.com/office/powerpoint/2010/main" val="31100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Возможности взыскания долга, если должник за рубежом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2650734"/>
            <a:ext cx="1051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Действующее законодательство США и стран Европейского союза предоставляет российским кредиторам право обращаться в местный суд (США и Европы) по фактическому месту жительства должника. Либо участвовать в качестве кредитора в процедуре банкротства, происходящей в США или странах Европейского союза. </a:t>
            </a:r>
          </a:p>
          <a:p>
            <a:pPr marL="342900" indent="-34290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Наличие судебного процесса в США и странах Европейского союза, равно как и сам по себе факт неисполненного судебного решения – значительное препятствие для получения российским должником вида на жительство.</a:t>
            </a:r>
          </a:p>
          <a:p>
            <a:pPr marL="342900" indent="-34290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 случае неисполнения решения местного суда можно добиться выдворения российского должника из США и страны пребывания обратно в Россию. </a:t>
            </a:r>
          </a:p>
        </p:txBody>
      </p:sp>
    </p:spTree>
    <p:extLst>
      <p:ext uri="{BB962C8B-B14F-4D97-AF65-F5344CB8AC3E}">
        <p14:creationId xmlns:p14="http://schemas.microsoft.com/office/powerpoint/2010/main" val="6198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Уголовное судопроизводство на территории США и ЕС (1/2)</a:t>
            </a:r>
            <a:endParaRPr lang="ru-RU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2650734"/>
            <a:ext cx="1051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Установление местонахождения выведенных из Российской Федерации на территорию США и Европейского союза денежных средств кредитора (Клиента).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Поиск российских активов за рубежом.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Организация процедуры подачи в правоохранительные органы иностранных государств заявления о возбуждении уголовного дела по фактам отмывания денег (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money laundering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), неуплаты налогов и иным основаниям.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Организация юридического сопровождения процессов ведения уголовных дел в вышеуказанных государствах.</a:t>
            </a:r>
          </a:p>
        </p:txBody>
      </p:sp>
    </p:spTree>
    <p:extLst>
      <p:ext uri="{BB962C8B-B14F-4D97-AF65-F5344CB8AC3E}">
        <p14:creationId xmlns:p14="http://schemas.microsoft.com/office/powerpoint/2010/main" val="39661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Уголовное судопроизводство на территории США и ЕС (2/2)</a:t>
            </a:r>
            <a:endParaRPr lang="ru-RU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2650733"/>
            <a:ext cx="62089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Нередко в Российской Федерации в отношении таковых должников возбуждены уголовные дела.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Стремление должника избежать собственного ареста и привлечения к уголовной ответственности в рамках уголовного судопроизводства - серьезный фактор, мотивирующий должника добровольно исполнить решение иностранного суда. Действуя подобным образом, должник сохраняет себе возможность проживания за границей, а кредитор получает денежные средства.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22" y="2872366"/>
            <a:ext cx="4231430" cy="27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20494"/>
            <a:ext cx="10058400" cy="337618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9068" y="4111992"/>
            <a:ext cx="10673861" cy="1655762"/>
          </a:xfrm>
        </p:spPr>
        <p:txBody>
          <a:bodyPr>
            <a:noAutofit/>
          </a:bodyPr>
          <a:lstStyle/>
          <a:p>
            <a:r>
              <a:rPr lang="ru-RU" sz="4500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Наши конкурентные преимущества</a:t>
            </a:r>
            <a:endParaRPr lang="ru-RU" sz="45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Ручная работа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2650734"/>
            <a:ext cx="1051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Стремясь решить проблему в иностранных юрисдикциях клиенты, как правило, обращаются в крупную международную юридическую фирму (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ILF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). В данном случае клиент фактически лишен возможности выбора юриста или адвоката, привлекаемого для решения имеющейся проблемы. Мы не стремимся набрать множество клиентов, поручив их сопровождение юристам с небольшим стажем работы для снижения затрат на персонал. 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Мы не «юридическое кафе быстрого автоматизированного обслуживания», но ресторан «ручной работы».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 нашем случае отсутствует дистанция между клиентом и адвокатом, поскольку все они на виду. Мы работаем по принципу «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open cooking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6327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341"/>
            <a:ext cx="10515600" cy="97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Умеренные цены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1" y="5880287"/>
            <a:ext cx="6250017" cy="753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2650734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Именно необходимость оплаты огромных гонораров является одним из основных факторов, сдерживающих клиента от обращения в иностранный суд. Как правило, размер вознаграждения за услуги партнера в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ILF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находится на уровне 300 – 700 долларов США за 1 час работы.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В нашем случае размер вознаграждения адвокатов, как правило, в несколько раз ниже. Мы не берем деньги за потраченное в дороге время. Клиент платит нам только за работу. 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Прозрачность расходов для доверителей – причина того почему мы обходимся нашим клиентам дешевле.</a:t>
            </a:r>
          </a:p>
        </p:txBody>
      </p:sp>
    </p:spTree>
    <p:extLst>
      <p:ext uri="{BB962C8B-B14F-4D97-AF65-F5344CB8AC3E}">
        <p14:creationId xmlns:p14="http://schemas.microsoft.com/office/powerpoint/2010/main" val="34217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1570</Words>
  <Application>Microsoft Office PowerPoint</Application>
  <PresentationFormat>Широкоэкранный</PresentationFormat>
  <Paragraphs>116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Wingdings</vt:lpstr>
      <vt:lpstr>Тема Office</vt:lpstr>
      <vt:lpstr>Презентация PowerPoint</vt:lpstr>
      <vt:lpstr>    </vt:lpstr>
      <vt:lpstr>    </vt:lpstr>
      <vt:lpstr>    </vt:lpstr>
      <vt:lpstr>    </vt:lpstr>
      <vt:lpstr>    </vt:lpstr>
      <vt:lpstr>Презентация PowerPoint</vt:lpstr>
      <vt:lpstr>    </vt:lpstr>
      <vt:lpstr>    </vt:lpstr>
      <vt:lpstr>    </vt:lpstr>
      <vt:lpstr>    </vt:lpstr>
      <vt:lpstr>    </vt:lpstr>
      <vt:lpstr>Презентация PowerPoint</vt:lpstr>
      <vt:lpstr>    </vt:lpstr>
      <vt:lpstr>    </vt:lpstr>
      <vt:lpstr>    </vt:lpstr>
      <vt:lpstr>    </vt:lpstr>
      <vt:lpstr>    </vt:lpstr>
      <vt:lpstr>    </vt:lpstr>
      <vt:lpstr>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Nickolas-BOSS</dc:creator>
  <cp:lastModifiedBy>Evgeniy</cp:lastModifiedBy>
  <cp:revision>75</cp:revision>
  <cp:lastPrinted>2017-12-11T10:43:23Z</cp:lastPrinted>
  <dcterms:created xsi:type="dcterms:W3CDTF">2017-12-03T08:16:08Z</dcterms:created>
  <dcterms:modified xsi:type="dcterms:W3CDTF">2017-12-23T16:24:33Z</dcterms:modified>
</cp:coreProperties>
</file>